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notesMasterIdLst>
    <p:notesMasterId r:id="rId15"/>
  </p:notesMasterIdLst>
  <p:sldIdLst>
    <p:sldId id="257" r:id="rId2"/>
    <p:sldId id="280" r:id="rId3"/>
    <p:sldId id="283" r:id="rId4"/>
    <p:sldId id="282" r:id="rId5"/>
    <p:sldId id="281" r:id="rId6"/>
    <p:sldId id="274" r:id="rId7"/>
    <p:sldId id="272" r:id="rId8"/>
    <p:sldId id="273" r:id="rId9"/>
    <p:sldId id="275" r:id="rId10"/>
    <p:sldId id="277" r:id="rId11"/>
    <p:sldId id="276"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8"/>
    <p:restoredTop sz="62834"/>
  </p:normalViewPr>
  <p:slideViewPr>
    <p:cSldViewPr snapToGrid="0" snapToObjects="1" showGuides="1">
      <p:cViewPr>
        <p:scale>
          <a:sx n="54" d="100"/>
          <a:sy n="54" d="100"/>
        </p:scale>
        <p:origin x="1504" y="552"/>
      </p:cViewPr>
      <p:guideLst>
        <p:guide orient="horz" pos="1032"/>
        <p:guide pos="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C491E-C02D-6B43-B74A-9224B3353A6A}" type="datetimeFigureOut">
              <a:rPr lang="en-US" smtClean="0"/>
              <a:t>6/17/21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4CBC7-4907-E348-B50D-2207BFD626D9}" type="slidenum">
              <a:rPr lang="en-US" smtClean="0"/>
              <a:t>‹#›</a:t>
            </a:fld>
            <a:endParaRPr lang="en-US"/>
          </a:p>
        </p:txBody>
      </p:sp>
    </p:spTree>
    <p:extLst>
      <p:ext uri="{BB962C8B-B14F-4D97-AF65-F5344CB8AC3E}">
        <p14:creationId xmlns:p14="http://schemas.microsoft.com/office/powerpoint/2010/main" val="257655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4</a:t>
            </a:fld>
            <a:endParaRPr lang="en-US"/>
          </a:p>
        </p:txBody>
      </p:sp>
    </p:spTree>
    <p:extLst>
      <p:ext uri="{BB962C8B-B14F-4D97-AF65-F5344CB8AC3E}">
        <p14:creationId xmlns:p14="http://schemas.microsoft.com/office/powerpoint/2010/main" val="315784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Focus:  80-90% of the time, energy, and focus on technical assistance and setting expectations happens before a subrecipient starts any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responsibility for program success lies with the entitlement community.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strong framework helps increase the capacity at the entitlement and the subrecipient.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benefits from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Clear expectations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Clear goals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Resources to solve problems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Using resources (time, money, capacity) wisely and thoughtfully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An environment where learning and making mistakes results in better processes and increased trust (for both city staff and subrecipients)</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6</a:t>
            </a:fld>
            <a:endParaRPr lang="en-US"/>
          </a:p>
        </p:txBody>
      </p:sp>
    </p:spTree>
    <p:extLst>
      <p:ext uri="{BB962C8B-B14F-4D97-AF65-F5344CB8AC3E}">
        <p14:creationId xmlns:p14="http://schemas.microsoft.com/office/powerpoint/2010/main" val="112517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do you get the tools in place to monitor program success quarterly and ensure that the subrecipient is even a good fit for receiving the federal funding?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Focus on a complete </a:t>
            </a:r>
            <a:r>
              <a:rPr lang="en-US" sz="1200" b="1" kern="1200" dirty="0">
                <a:solidFill>
                  <a:schemeClr val="tx1"/>
                </a:solidFill>
                <a:effectLst/>
                <a:latin typeface="+mn-lt"/>
                <a:ea typeface="+mn-ea"/>
                <a:cs typeface="+mn-cs"/>
              </a:rPr>
              <a:t>subrecipient application,</a:t>
            </a:r>
            <a:r>
              <a:rPr lang="en-US" sz="1200" kern="1200" dirty="0">
                <a:solidFill>
                  <a:schemeClr val="tx1"/>
                </a:solidFill>
                <a:effectLst/>
                <a:latin typeface="+mn-lt"/>
                <a:ea typeface="+mn-ea"/>
                <a:cs typeface="+mn-cs"/>
              </a:rPr>
              <a:t> even if it is non-competitive that outlines:</a:t>
            </a:r>
          </a:p>
          <a:p>
            <a:pPr lvl="0"/>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Federal regulations on the </a:t>
            </a:r>
            <a:r>
              <a:rPr lang="en-US" sz="1200" b="1" kern="1200" dirty="0">
                <a:solidFill>
                  <a:schemeClr val="tx1"/>
                </a:solidFill>
                <a:effectLst/>
                <a:latin typeface="+mn-lt"/>
                <a:ea typeface="+mn-ea"/>
                <a:cs typeface="+mn-cs"/>
              </a:rPr>
              <a:t>structure of their organization for administrative systems and financial management systems;</a:t>
            </a:r>
            <a:r>
              <a:rPr lang="en-US" sz="1200" kern="1200" dirty="0">
                <a:solidFill>
                  <a:schemeClr val="tx1"/>
                </a:solidFill>
                <a:effectLst/>
                <a:latin typeface="+mn-lt"/>
                <a:ea typeface="+mn-ea"/>
                <a:cs typeface="+mn-cs"/>
              </a:rPr>
              <a:t> board, bylaws, policies and procedures, civil rights, financial controls, staff resumes, conflict of interest policy, etc.  They should be providing these document during this application process.  Monitoring for this compliance </a:t>
            </a:r>
            <a:r>
              <a:rPr lang="en-US" sz="1200" i="1" kern="1200" dirty="0">
                <a:solidFill>
                  <a:schemeClr val="tx1"/>
                </a:solidFill>
                <a:effectLst/>
                <a:latin typeface="+mn-lt"/>
                <a:ea typeface="+mn-ea"/>
                <a:cs typeface="+mn-cs"/>
              </a:rPr>
              <a:t>after </a:t>
            </a:r>
            <a:r>
              <a:rPr lang="en-US" sz="1200" kern="1200" dirty="0">
                <a:solidFill>
                  <a:schemeClr val="tx1"/>
                </a:solidFill>
                <a:effectLst/>
                <a:latin typeface="+mn-lt"/>
                <a:ea typeface="+mn-ea"/>
                <a:cs typeface="+mn-cs"/>
              </a:rPr>
              <a:t>they’ve finished their program year is not the time to evaluate whether they are a good fit for receiving federal funding</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Timeline and list of deliverables.</a:t>
            </a:r>
            <a:r>
              <a:rPr lang="en-US" sz="1200" kern="1200" dirty="0">
                <a:solidFill>
                  <a:schemeClr val="tx1"/>
                </a:solidFill>
                <a:effectLst/>
                <a:latin typeface="+mn-lt"/>
                <a:ea typeface="+mn-ea"/>
                <a:cs typeface="+mn-cs"/>
              </a:rPr>
              <a:t>  This allows for continual monitoring of their program as they turn in their invoices and reports during the year.  Invoices and reports go hand in hand together, with no money being paid out for invoices that do not include reports or no outcomes.  For almost all subrecipients, invoices and reports should be received quarterly, at a minimum.</a:t>
            </a:r>
          </a:p>
          <a:p>
            <a:pPr marL="685800" lvl="1" indent="-228600">
              <a:buFont typeface="+mj-lt"/>
              <a:buAutoNum type="arabicPeriod"/>
            </a:pPr>
            <a:endParaRPr lang="en-US" sz="1200" b="1"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Project objectives </a:t>
            </a:r>
            <a:r>
              <a:rPr lang="en-US" sz="1200" kern="1200" dirty="0">
                <a:solidFill>
                  <a:schemeClr val="tx1"/>
                </a:solidFill>
                <a:effectLst/>
                <a:latin typeface="+mn-lt"/>
                <a:ea typeface="+mn-ea"/>
                <a:cs typeface="+mn-cs"/>
              </a:rPr>
              <a:t>should include national objective, eligible activity, matrix code, consolidate plan goal, action plan goal, and goal outcome indicators.  This set will require technical assistance for many subrecipients, but it lays the ground work for being able to understand the narrow box that their activity must live within.  It also makes it easier for the non-profit to research and understand their one area within CPD programs.</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Statement of Work</a:t>
            </a:r>
            <a:r>
              <a:rPr lang="en-US" sz="1200" kern="1200" dirty="0">
                <a:solidFill>
                  <a:schemeClr val="tx1"/>
                </a:solidFill>
                <a:effectLst/>
                <a:latin typeface="+mn-lt"/>
                <a:ea typeface="+mn-ea"/>
                <a:cs typeface="+mn-cs"/>
              </a:rPr>
              <a:t> in the application makes setting up projects in the Action Plan and activities in IDIS so much easier.  Let the stakeholder describe their work with a needs statement, description of population to receive assistance, description how they will ensure persons assisted qualify under HUD guidelines, physical location, project outline, and outcomes.</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7</a:t>
            </a:fld>
            <a:endParaRPr lang="en-US"/>
          </a:p>
        </p:txBody>
      </p:sp>
    </p:spTree>
    <p:extLst>
      <p:ext uri="{BB962C8B-B14F-4D97-AF65-F5344CB8AC3E}">
        <p14:creationId xmlns:p14="http://schemas.microsoft.com/office/powerpoint/2010/main" val="270786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A </a:t>
            </a:r>
            <a:r>
              <a:rPr lang="en-US" sz="1600" b="1" kern="1200" dirty="0">
                <a:solidFill>
                  <a:schemeClr val="tx1"/>
                </a:solidFill>
                <a:effectLst/>
                <a:latin typeface="+mn-lt"/>
                <a:ea typeface="+mn-ea"/>
                <a:cs typeface="+mn-cs"/>
              </a:rPr>
              <a:t>risk analysis</a:t>
            </a:r>
            <a:r>
              <a:rPr lang="en-US" sz="1600" kern="1200" dirty="0">
                <a:solidFill>
                  <a:schemeClr val="tx1"/>
                </a:solidFill>
                <a:effectLst/>
                <a:latin typeface="+mn-lt"/>
                <a:ea typeface="+mn-ea"/>
                <a:cs typeface="+mn-cs"/>
              </a:rPr>
              <a:t> at the beginning (prior to a signed contract) and at the end of the program year helps to ensure that an entitlement community isn’t putting undue stress on a non-profit and that federal funds meet defined outcomes.  The risk analysis should be shared with subrecipients so they know how they are being measures.</a:t>
            </a:r>
          </a:p>
          <a:p>
            <a:pPr lvl="0"/>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 risk analysis is also easy to add to the subrecipient agreement.  Let the non-profit tell you in detail what their challenges are and why they are low risk.  Then, city staff still has to do their own risk assessment.  But, this approach allows for the conversation about internal challenges, staff changes, etc. to happen early in the process.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 surprises.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 non-profit is perfect, and it’s critical to know how and what type of technical assistance they will need.</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8</a:t>
            </a:fld>
            <a:endParaRPr lang="en-US"/>
          </a:p>
        </p:txBody>
      </p:sp>
    </p:spTree>
    <p:extLst>
      <p:ext uri="{BB962C8B-B14F-4D97-AF65-F5344CB8AC3E}">
        <p14:creationId xmlns:p14="http://schemas.microsoft.com/office/powerpoint/2010/main" val="262350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subrecipient agreement </a:t>
            </a:r>
            <a:r>
              <a:rPr lang="en-US" sz="1200" kern="1200" dirty="0">
                <a:solidFill>
                  <a:schemeClr val="tx1"/>
                </a:solidFill>
                <a:effectLst/>
                <a:latin typeface="+mn-lt"/>
                <a:ea typeface="+mn-ea"/>
                <a:cs typeface="+mn-cs"/>
              </a:rPr>
              <a:t> needs to have a robust </a:t>
            </a:r>
            <a:r>
              <a:rPr lang="en-US" sz="1200" b="1" kern="1200" dirty="0">
                <a:solidFill>
                  <a:schemeClr val="tx1"/>
                </a:solidFill>
                <a:effectLst/>
                <a:latin typeface="+mn-lt"/>
                <a:ea typeface="+mn-ea"/>
                <a:cs typeface="+mn-cs"/>
              </a:rPr>
              <a:t>scope of work.  </a:t>
            </a:r>
            <a:r>
              <a:rPr lang="en-US" sz="1200" kern="1200" dirty="0">
                <a:solidFill>
                  <a:schemeClr val="tx1"/>
                </a:solidFill>
                <a:effectLst/>
                <a:latin typeface="+mn-lt"/>
                <a:ea typeface="+mn-ea"/>
                <a:cs typeface="+mn-cs"/>
              </a:rPr>
              <a:t>The scope of work is developed from the subrecipient application and the discussions/negotiations that occur after review of the agreement.  The agreement is just a starting point.  It’s up to the entitlement community to set the stage for success and make needed changes in the program activity, timeline, budget, etc. </a:t>
            </a:r>
          </a:p>
          <a:p>
            <a:pPr lvl="0"/>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A strong scope of work is required in order to comply with 2 CFR 200.</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This is the legal document that provides for recourse if the subrecipient is not meeting deliverable, compliance, etc.</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Scope of work should include elements national objective, eligible activity, goal outcome indicator, staffing, monitoring, reporting, closeout, schedule/timeline, detailed budget, primary contact, etc.</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9</a:t>
            </a:fld>
            <a:endParaRPr lang="en-US"/>
          </a:p>
        </p:txBody>
      </p:sp>
    </p:spTree>
    <p:extLst>
      <p:ext uri="{BB962C8B-B14F-4D97-AF65-F5344CB8AC3E}">
        <p14:creationId xmlns:p14="http://schemas.microsoft.com/office/powerpoint/2010/main" val="315735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Subrecipients benefit from having a</a:t>
            </a:r>
            <a:r>
              <a:rPr lang="en-US" sz="1200" b="1" kern="1200" dirty="0">
                <a:solidFill>
                  <a:schemeClr val="tx1"/>
                </a:solidFill>
                <a:effectLst/>
                <a:latin typeface="+mn-lt"/>
                <a:ea typeface="+mn-ea"/>
                <a:cs typeface="+mn-cs"/>
              </a:rPr>
              <a:t> file checklist</a:t>
            </a:r>
            <a:r>
              <a:rPr lang="en-US" sz="1200" kern="1200" dirty="0">
                <a:solidFill>
                  <a:schemeClr val="tx1"/>
                </a:solidFill>
                <a:effectLst/>
                <a:latin typeface="+mn-lt"/>
                <a:ea typeface="+mn-ea"/>
                <a:cs typeface="+mn-cs"/>
              </a:rPr>
              <a:t> to help them organize their file systems.  This makes for easier monitoring and ensuring compliance with federal regulations.  This checklist is nearly identical to the one used by the entitlement community.  The information in the subrecipients files and the entitlement community files should mirror each other.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Key items in the checklist cover administrative systems, financial management systems, program operation, client records, monitoring letters, training log, invoices/report to entitlement community.</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10</a:t>
            </a:fld>
            <a:endParaRPr lang="en-US"/>
          </a:p>
        </p:txBody>
      </p:sp>
    </p:spTree>
    <p:extLst>
      <p:ext uri="{BB962C8B-B14F-4D97-AF65-F5344CB8AC3E}">
        <p14:creationId xmlns:p14="http://schemas.microsoft.com/office/powerpoint/2010/main" val="418978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responsibility for program success lies with the entitlement community.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tools like the subrecipient application and risk analysis to choose subrecipients that demonstrate they have the capacity to meet federal regulations and meet program objectives.   Don’t give money to organizations that aren’t ready.  It’s an ineffective and non-compliant way to spend funds and it puts the non-profit into an unreasonably stressful situation.  A great project is not enough. . .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tools of evaluating the invoices and project reports to determine if the subrecipient is one track.  If they are not, the option is to stop funding, provide technical assistance and reduce funding, or to increase the timeframe for monitoring an invoicing (more hands on.  Move from quarterly to monthly reporting or weekly.)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annual monitoring is not a choice; it’s a requirement.  All activities (even those conducted within the entitlement city) are required to have a desktop monitoring or in-person monitoring.  The City is required to show </a:t>
            </a:r>
            <a:r>
              <a:rPr lang="en-US" sz="1200" i="1" kern="1200" dirty="0">
                <a:solidFill>
                  <a:schemeClr val="tx1"/>
                </a:solidFill>
                <a:effectLst/>
                <a:latin typeface="+mn-lt"/>
                <a:ea typeface="+mn-ea"/>
                <a:cs typeface="+mn-cs"/>
              </a:rPr>
              <a:t>why </a:t>
            </a:r>
            <a:r>
              <a:rPr lang="en-US" sz="1200" kern="1200" dirty="0">
                <a:solidFill>
                  <a:schemeClr val="tx1"/>
                </a:solidFill>
                <a:effectLst/>
                <a:latin typeface="+mn-lt"/>
                <a:ea typeface="+mn-ea"/>
                <a:cs typeface="+mn-cs"/>
              </a:rPr>
              <a:t>the subrecipient did not have an in-person monitoring.  This is where that annual risk analysis comes in.  The risk analysis helps the city determine (1) what type of monitoring should be conducted and (2) if they subrecipient will be eligible to apply for future funding.</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11</a:t>
            </a:fld>
            <a:endParaRPr lang="en-US"/>
          </a:p>
        </p:txBody>
      </p:sp>
    </p:spTree>
    <p:extLst>
      <p:ext uri="{BB962C8B-B14F-4D97-AF65-F5344CB8AC3E}">
        <p14:creationId xmlns:p14="http://schemas.microsoft.com/office/powerpoint/2010/main" val="47852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Subrecipients need the resources to understand the program, answer some of their own questions, and invest in increasing their own internal capacity for working with CPD funded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beginning of the program year, all </a:t>
            </a:r>
            <a:r>
              <a:rPr lang="en-US" sz="1200" b="1" kern="1200" dirty="0">
                <a:solidFill>
                  <a:schemeClr val="tx1"/>
                </a:solidFill>
                <a:effectLst/>
                <a:latin typeface="+mn-lt"/>
                <a:ea typeface="+mn-ea"/>
                <a:cs typeface="+mn-cs"/>
              </a:rPr>
              <a:t>subrecipients</a:t>
            </a:r>
            <a:r>
              <a:rPr lang="en-US" sz="1200" kern="1200" dirty="0">
                <a:solidFill>
                  <a:schemeClr val="tx1"/>
                </a:solidFill>
                <a:effectLst/>
                <a:latin typeface="+mn-lt"/>
                <a:ea typeface="+mn-ea"/>
                <a:cs typeface="+mn-cs"/>
              </a:rPr>
              <a:t> need to receive a copy of Playing by the Rules</a:t>
            </a:r>
          </a:p>
          <a:p>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CPD Monitoring Handbook, and outline which exhibits apply to their program</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Governing regulations </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2 CFR 200</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Applicable CPD notices</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Information on how to use HUD Exchange, get on HUD email lists, trainings, etc.</a:t>
            </a:r>
          </a:p>
          <a:p>
            <a:pPr marL="685800" lvl="1" indent="-228600">
              <a:buFont typeface="+mj-lt"/>
              <a:buAutoNum type="arabicPeriod"/>
            </a:pP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Program changes and regulations communicated through CPD offices, CPD notices, HOME fires, or HUD exchange need to be shared with subrecipients immediately.</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12</a:t>
            </a:fld>
            <a:endParaRPr lang="en-US"/>
          </a:p>
        </p:txBody>
      </p:sp>
    </p:spTree>
    <p:extLst>
      <p:ext uri="{BB962C8B-B14F-4D97-AF65-F5344CB8AC3E}">
        <p14:creationId xmlns:p14="http://schemas.microsoft.com/office/powerpoint/2010/main" val="279819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you your subrecipients are working regionally with multiple entitlement communities, try to standardize program requirements, reporting, cost per hour, etc. as much as possible.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Keep contracts for subrecipients to $25,000 or more.  It’s critical for entitlement communities to understand how much it costs in internal resource and oversight for a non-profit to administer a grant of $10,000 and the subsequent federal regulations.  It doesn’t lend itself to making substantive and efficient change for vulnerable communities nor does it benefit the non-profit.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 aware of asking for time and energy from subrecipients.  When engaging in public outreach, listening sessions, public comment, asking for applications, make sure that the information is useful and that the city is willing to make potential changes based on the information.  (I said this wrong. . .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Pay quickly, timely, and consistently</a:t>
            </a:r>
          </a:p>
          <a:p>
            <a:endParaRPr lang="en-US" dirty="0"/>
          </a:p>
        </p:txBody>
      </p:sp>
      <p:sp>
        <p:nvSpPr>
          <p:cNvPr id="4" name="Slide Number Placeholder 3"/>
          <p:cNvSpPr>
            <a:spLocks noGrp="1"/>
          </p:cNvSpPr>
          <p:nvPr>
            <p:ph type="sldNum" sz="quarter" idx="5"/>
          </p:nvPr>
        </p:nvSpPr>
        <p:spPr/>
        <p:txBody>
          <a:bodyPr/>
          <a:lstStyle/>
          <a:p>
            <a:fld id="{E844CBC7-4907-E348-B50D-2207BFD626D9}" type="slidenum">
              <a:rPr lang="en-US" smtClean="0"/>
              <a:t>13</a:t>
            </a:fld>
            <a:endParaRPr lang="en-US"/>
          </a:p>
        </p:txBody>
      </p:sp>
    </p:spTree>
    <p:extLst>
      <p:ext uri="{BB962C8B-B14F-4D97-AF65-F5344CB8AC3E}">
        <p14:creationId xmlns:p14="http://schemas.microsoft.com/office/powerpoint/2010/main" val="1023214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grpSp>
        <p:nvGrpSpPr>
          <p:cNvPr id="18" name="Group 17">
            <a:extLst>
              <a:ext uri="{FF2B5EF4-FFF2-40B4-BE49-F238E27FC236}">
                <a16:creationId xmlns:a16="http://schemas.microsoft.com/office/drawing/2014/main" id="{64B1CE14-C074-9145-B63D-E68AFB23100A}"/>
              </a:ext>
            </a:extLst>
          </p:cNvPr>
          <p:cNvGrpSpPr/>
          <p:nvPr userDrawn="1"/>
        </p:nvGrpSpPr>
        <p:grpSpPr>
          <a:xfrm>
            <a:off x="0" y="0"/>
            <a:ext cx="12192000" cy="6866467"/>
            <a:chOff x="0" y="-8467"/>
            <a:chExt cx="12192000" cy="6866467"/>
          </a:xfrm>
        </p:grpSpPr>
        <p:cxnSp>
          <p:nvCxnSpPr>
            <p:cNvPr id="20" name="Straight Connector 19">
              <a:extLst>
                <a:ext uri="{FF2B5EF4-FFF2-40B4-BE49-F238E27FC236}">
                  <a16:creationId xmlns:a16="http://schemas.microsoft.com/office/drawing/2014/main" id="{2C65D5AA-8595-6741-B287-10C1BABDFC4D}"/>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B0E2EE3-AF27-2E4F-B120-47841403901F}"/>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20C68391-1F88-C848-8B82-6614ECE96BF9}"/>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ABF1D4A3-B5AF-1643-BDC0-311B9D9DC76E}"/>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6">
              <a:extLst>
                <a:ext uri="{FF2B5EF4-FFF2-40B4-BE49-F238E27FC236}">
                  <a16:creationId xmlns:a16="http://schemas.microsoft.com/office/drawing/2014/main" id="{307D0F41-C77D-A643-B40B-685E5579D6C3}"/>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A5DEF4CA-398E-684C-A565-BFD1EB438A03}"/>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511B58F-870E-1F44-9320-D230CE2A3366}"/>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1D80294-6366-3445-9995-A281E5E1FB0B}"/>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0">
              <a:extLst>
                <a:ext uri="{FF2B5EF4-FFF2-40B4-BE49-F238E27FC236}">
                  <a16:creationId xmlns:a16="http://schemas.microsoft.com/office/drawing/2014/main" id="{B72E8696-EF22-BA46-A3D4-6B5559D723D6}"/>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18">
              <a:extLst>
                <a:ext uri="{FF2B5EF4-FFF2-40B4-BE49-F238E27FC236}">
                  <a16:creationId xmlns:a16="http://schemas.microsoft.com/office/drawing/2014/main" id="{14592E0E-E3E9-934C-A523-ED00DA496FCE}"/>
                </a:ext>
              </a:extLst>
            </p:cNvPr>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9" name="image1.jpeg">
            <a:extLst>
              <a:ext uri="{FF2B5EF4-FFF2-40B4-BE49-F238E27FC236}">
                <a16:creationId xmlns:a16="http://schemas.microsoft.com/office/drawing/2014/main" id="{B0983B7E-4880-8E46-A2E2-C223D4B86916}"/>
              </a:ext>
            </a:extLst>
          </p:cNvPr>
          <p:cNvPicPr/>
          <p:nvPr userDrawn="1"/>
        </p:nvPicPr>
        <p:blipFill>
          <a:blip r:embed="rId2" cstate="print"/>
          <a:stretch>
            <a:fillRect/>
          </a:stretch>
        </p:blipFill>
        <p:spPr>
          <a:xfrm>
            <a:off x="10859154" y="5563518"/>
            <a:ext cx="1164224" cy="1149914"/>
          </a:xfrm>
          <a:prstGeom prst="rect">
            <a:avLst/>
          </a:prstGeom>
        </p:spPr>
      </p:pic>
    </p:spTree>
    <p:extLst>
      <p:ext uri="{BB962C8B-B14F-4D97-AF65-F5344CB8AC3E}">
        <p14:creationId xmlns:p14="http://schemas.microsoft.com/office/powerpoint/2010/main" val="272850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151854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932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318303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952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364071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305061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423540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318377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85547-6C10-414A-A9B1-25AE4AE3C9FA}" type="datetimeFigureOut">
              <a:rPr lang="en-US" smtClean="0"/>
              <a:t>6/17/21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117849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C85547-6C10-414A-A9B1-25AE4AE3C9FA}" type="datetimeFigureOut">
              <a:rPr lang="en-US" smtClean="0"/>
              <a:t>6/17/21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9F7A-511A-7E49-B249-F94F13629B9C}" type="slidenum">
              <a:rPr lang="en-US" smtClean="0"/>
              <a:t>‹#›</a:t>
            </a:fld>
            <a:endParaRPr lang="en-US"/>
          </a:p>
        </p:txBody>
      </p:sp>
      <p:pic>
        <p:nvPicPr>
          <p:cNvPr id="8" name="image1.jpeg">
            <a:extLst>
              <a:ext uri="{FF2B5EF4-FFF2-40B4-BE49-F238E27FC236}">
                <a16:creationId xmlns:a16="http://schemas.microsoft.com/office/drawing/2014/main" id="{1931752F-0C40-DF41-9D4D-027B9EDE55C1}"/>
              </a:ext>
            </a:extLst>
          </p:cNvPr>
          <p:cNvPicPr/>
          <p:nvPr userDrawn="1"/>
        </p:nvPicPr>
        <p:blipFill>
          <a:blip r:embed="rId2" cstate="print"/>
          <a:stretch>
            <a:fillRect/>
          </a:stretch>
        </p:blipFill>
        <p:spPr>
          <a:xfrm>
            <a:off x="10763479" y="5365214"/>
            <a:ext cx="1325145" cy="1314351"/>
          </a:xfrm>
          <a:prstGeom prst="rect">
            <a:avLst/>
          </a:prstGeom>
        </p:spPr>
      </p:pic>
    </p:spTree>
    <p:extLst>
      <p:ext uri="{BB962C8B-B14F-4D97-AF65-F5344CB8AC3E}">
        <p14:creationId xmlns:p14="http://schemas.microsoft.com/office/powerpoint/2010/main" val="64550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C85547-6C10-414A-A9B1-25AE4AE3C9FA}" type="datetimeFigureOut">
              <a:rPr lang="en-US" smtClean="0"/>
              <a:t>6/17/21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252553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C85547-6C10-414A-A9B1-25AE4AE3C9FA}" type="datetimeFigureOut">
              <a:rPr lang="en-US" smtClean="0"/>
              <a:t>6/17/21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182211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85547-6C10-414A-A9B1-25AE4AE3C9FA}" type="datetimeFigureOut">
              <a:rPr lang="en-US" smtClean="0"/>
              <a:t>6/17/21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186607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C85547-6C10-414A-A9B1-25AE4AE3C9FA}" type="datetimeFigureOut">
              <a:rPr lang="en-US" smtClean="0"/>
              <a:t>6/17/21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9093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C85547-6C10-414A-A9B1-25AE4AE3C9FA}" type="datetimeFigureOut">
              <a:rPr lang="en-US" smtClean="0"/>
              <a:t>6/17/21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39F7A-511A-7E49-B249-F94F13629B9C}" type="slidenum">
              <a:rPr lang="en-US" smtClean="0"/>
              <a:t>‹#›</a:t>
            </a:fld>
            <a:endParaRPr lang="en-US"/>
          </a:p>
        </p:txBody>
      </p:sp>
    </p:spTree>
    <p:extLst>
      <p:ext uri="{BB962C8B-B14F-4D97-AF65-F5344CB8AC3E}">
        <p14:creationId xmlns:p14="http://schemas.microsoft.com/office/powerpoint/2010/main" val="141444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C85547-6C10-414A-A9B1-25AE4AE3C9FA}" type="datetimeFigureOut">
              <a:rPr lang="en-US" smtClean="0"/>
              <a:t>6/17/21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039F7A-511A-7E49-B249-F94F13629B9C}" type="slidenum">
              <a:rPr lang="en-US" smtClean="0"/>
              <a:t>‹#›</a:t>
            </a:fld>
            <a:endParaRPr lang="en-US"/>
          </a:p>
        </p:txBody>
      </p:sp>
    </p:spTree>
    <p:extLst>
      <p:ext uri="{BB962C8B-B14F-4D97-AF65-F5344CB8AC3E}">
        <p14:creationId xmlns:p14="http://schemas.microsoft.com/office/powerpoint/2010/main" val="293586255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4FAB-C253-794F-AFF4-435448536C27}"/>
              </a:ext>
            </a:extLst>
          </p:cNvPr>
          <p:cNvSpPr>
            <a:spLocks noGrp="1"/>
          </p:cNvSpPr>
          <p:nvPr>
            <p:ph type="ctrTitle"/>
          </p:nvPr>
        </p:nvSpPr>
        <p:spPr>
          <a:xfrm>
            <a:off x="1507067" y="647114"/>
            <a:ext cx="7766936" cy="3403722"/>
          </a:xfrm>
        </p:spPr>
        <p:txBody>
          <a:bodyPr/>
          <a:lstStyle/>
          <a:p>
            <a:r>
              <a:rPr lang="en-US" sz="4000" dirty="0"/>
              <a:t>Increasing Grantee and Subrecipient Capacity: Opportunities and Challenges</a:t>
            </a:r>
          </a:p>
        </p:txBody>
      </p:sp>
      <p:sp>
        <p:nvSpPr>
          <p:cNvPr id="3" name="Subtitle 2">
            <a:extLst>
              <a:ext uri="{FF2B5EF4-FFF2-40B4-BE49-F238E27FC236}">
                <a16:creationId xmlns:a16="http://schemas.microsoft.com/office/drawing/2014/main" id="{E5430CF2-0A21-B844-B1D6-3E44E091A53E}"/>
              </a:ext>
            </a:extLst>
          </p:cNvPr>
          <p:cNvSpPr>
            <a:spLocks noGrp="1"/>
          </p:cNvSpPr>
          <p:nvPr>
            <p:ph type="subTitle" idx="1"/>
          </p:nvPr>
        </p:nvSpPr>
        <p:spPr>
          <a:xfrm>
            <a:off x="1507067" y="4050833"/>
            <a:ext cx="7766936" cy="1096899"/>
          </a:xfrm>
        </p:spPr>
        <p:txBody>
          <a:bodyPr>
            <a:normAutofit/>
          </a:bodyPr>
          <a:lstStyle/>
          <a:p>
            <a:r>
              <a:rPr lang="en-US" dirty="0">
                <a:solidFill>
                  <a:schemeClr val="tx1"/>
                </a:solidFill>
              </a:rPr>
              <a:t>Elizabeth McNannay</a:t>
            </a:r>
          </a:p>
        </p:txBody>
      </p:sp>
    </p:spTree>
    <p:extLst>
      <p:ext uri="{BB962C8B-B14F-4D97-AF65-F5344CB8AC3E}">
        <p14:creationId xmlns:p14="http://schemas.microsoft.com/office/powerpoint/2010/main" val="269379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File Checklist</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Better organization</a:t>
            </a:r>
          </a:p>
          <a:p>
            <a:r>
              <a:rPr lang="en-US" sz="3000" b="1" dirty="0"/>
              <a:t>Clearer expectations</a:t>
            </a:r>
          </a:p>
          <a:p>
            <a:r>
              <a:rPr lang="en-US" sz="3000" b="1" dirty="0"/>
              <a:t>Monitoring is easier</a:t>
            </a:r>
          </a:p>
          <a:p>
            <a:r>
              <a:rPr lang="en-US" sz="3000" b="1" dirty="0"/>
              <a:t>Better chances of compliance</a:t>
            </a:r>
          </a:p>
          <a:p>
            <a:endParaRPr lang="en-US" sz="3000" b="1" dirty="0"/>
          </a:p>
          <a:p>
            <a:endParaRPr lang="en-US" sz="3000" b="1" dirty="0"/>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79811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Monitoring and Oversight</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Monitoring and oversight are ongoing activities</a:t>
            </a:r>
          </a:p>
          <a:p>
            <a:r>
              <a:rPr lang="en-US" sz="3000" b="1" dirty="0"/>
              <a:t>Tie invoicing and reporting cycles together</a:t>
            </a:r>
          </a:p>
          <a:p>
            <a:r>
              <a:rPr lang="en-US" sz="3000" b="1" dirty="0"/>
              <a:t>Have a plan and communicate consequences/remediation for not achieving goals/deliverables</a:t>
            </a:r>
          </a:p>
          <a:p>
            <a:r>
              <a:rPr lang="en-US" sz="3000" b="1" dirty="0"/>
              <a:t>Stop paying subrecipient who don’t have deliverables</a:t>
            </a:r>
          </a:p>
          <a:p>
            <a:r>
              <a:rPr lang="en-US" sz="3000" b="1" dirty="0"/>
              <a:t>Annual monitoring</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87521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Playing by the Rules</a:t>
            </a:r>
          </a:p>
          <a:p>
            <a:r>
              <a:rPr lang="en-US" sz="3000" b="1" dirty="0"/>
              <a:t>CPD Monitoring Handbook</a:t>
            </a:r>
          </a:p>
          <a:p>
            <a:r>
              <a:rPr lang="en-US" sz="3000" b="1" dirty="0"/>
              <a:t>2 CFR 200</a:t>
            </a:r>
          </a:p>
          <a:p>
            <a:r>
              <a:rPr lang="en-US" sz="3000" b="1" dirty="0"/>
              <a:t>Governing regulations</a:t>
            </a:r>
          </a:p>
          <a:p>
            <a:r>
              <a:rPr lang="en-US" sz="3000" b="1" dirty="0"/>
              <a:t>Applicable CPD notices</a:t>
            </a:r>
          </a:p>
          <a:p>
            <a:r>
              <a:rPr lang="en-US" sz="3000" b="1" dirty="0"/>
              <a:t>HUD Exchange</a:t>
            </a:r>
          </a:p>
          <a:p>
            <a:r>
              <a:rPr lang="en-US" sz="3000" b="1" dirty="0"/>
              <a:t>Communicate changes</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81445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Standardize regional projects/activities</a:t>
            </a:r>
          </a:p>
          <a:p>
            <a:r>
              <a:rPr lang="en-US" sz="3000" b="1" dirty="0"/>
              <a:t>Use funds strategically and effectively</a:t>
            </a:r>
          </a:p>
          <a:p>
            <a:r>
              <a:rPr lang="en-US" sz="3000" b="1" dirty="0"/>
              <a:t>Listen and integrate information from subrecipients</a:t>
            </a:r>
          </a:p>
          <a:p>
            <a:r>
              <a:rPr lang="en-US" sz="3000" b="1" dirty="0"/>
              <a:t>Make timely and consistent payments on invoices</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37632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20B5-0497-5C4D-8AE9-5E338120596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0BFD9B3-4C84-DE45-AF5F-7C5B63343A93}"/>
              </a:ext>
            </a:extLst>
          </p:cNvPr>
          <p:cNvSpPr>
            <a:spLocks noGrp="1"/>
          </p:cNvSpPr>
          <p:nvPr>
            <p:ph idx="1"/>
          </p:nvPr>
        </p:nvSpPr>
        <p:spPr/>
        <p:txBody>
          <a:bodyPr>
            <a:normAutofit/>
          </a:bodyPr>
          <a:lstStyle/>
          <a:p>
            <a:r>
              <a:rPr lang="en-US" sz="2800" dirty="0"/>
              <a:t>The City of Caldwell is a small CDBG entitlement grantee = $498,085 for program year 2021</a:t>
            </a:r>
          </a:p>
          <a:p>
            <a:r>
              <a:rPr lang="en-US" sz="2800" dirty="0"/>
              <a:t>CDBG CV1 = $292,484</a:t>
            </a:r>
          </a:p>
          <a:p>
            <a:r>
              <a:rPr lang="en-US" sz="2800" dirty="0"/>
              <a:t>CDBG CV3 = $210,072</a:t>
            </a:r>
          </a:p>
          <a:p>
            <a:endParaRPr lang="en-US" sz="2800" dirty="0"/>
          </a:p>
          <a:p>
            <a:r>
              <a:rPr lang="en-US" sz="2800" dirty="0"/>
              <a:t>Population approx. 55,000</a:t>
            </a:r>
          </a:p>
          <a:p>
            <a:r>
              <a:rPr lang="en-US" sz="2800" dirty="0"/>
              <a:t>Over 50% of population is LMI</a:t>
            </a:r>
          </a:p>
        </p:txBody>
      </p:sp>
      <p:pic>
        <p:nvPicPr>
          <p:cNvPr id="4" name="image1.jpeg">
            <a:extLst>
              <a:ext uri="{FF2B5EF4-FFF2-40B4-BE49-F238E27FC236}">
                <a16:creationId xmlns:a16="http://schemas.microsoft.com/office/drawing/2014/main" id="{4EC77281-5B53-6C45-9DC4-5FDCED53095F}"/>
              </a:ext>
            </a:extLst>
          </p:cNvPr>
          <p:cNvPicPr/>
          <p:nvPr/>
        </p:nvPicPr>
        <p:blipFill>
          <a:blip r:embed="rId2" cstate="print"/>
          <a:stretch>
            <a:fillRect/>
          </a:stretch>
        </p:blipFill>
        <p:spPr>
          <a:xfrm>
            <a:off x="10717619" y="5396637"/>
            <a:ext cx="1289020" cy="1289449"/>
          </a:xfrm>
          <a:prstGeom prst="rect">
            <a:avLst/>
          </a:prstGeom>
        </p:spPr>
      </p:pic>
    </p:spTree>
    <p:extLst>
      <p:ext uri="{BB962C8B-B14F-4D97-AF65-F5344CB8AC3E}">
        <p14:creationId xmlns:p14="http://schemas.microsoft.com/office/powerpoint/2010/main" val="36286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FE2F-959B-D249-91D7-3691C738B91E}"/>
              </a:ext>
            </a:extLst>
          </p:cNvPr>
          <p:cNvSpPr>
            <a:spLocks noGrp="1"/>
          </p:cNvSpPr>
          <p:nvPr>
            <p:ph type="title"/>
          </p:nvPr>
        </p:nvSpPr>
        <p:spPr/>
        <p:txBody>
          <a:bodyPr/>
          <a:lstStyle/>
          <a:p>
            <a:endParaRPr lang="en-US" dirty="0"/>
          </a:p>
        </p:txBody>
      </p:sp>
      <p:pic>
        <p:nvPicPr>
          <p:cNvPr id="2050" name="Picture 2" descr="May be an image of tree, body of water and nature">
            <a:extLst>
              <a:ext uri="{FF2B5EF4-FFF2-40B4-BE49-F238E27FC236}">
                <a16:creationId xmlns:a16="http://schemas.microsoft.com/office/drawing/2014/main" id="{4FADCA92-E7E3-5D44-98D2-B94E99D8D0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609600"/>
            <a:ext cx="8266246"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3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85C6-0998-9B42-95DA-B0CBE547CB87}"/>
              </a:ext>
            </a:extLst>
          </p:cNvPr>
          <p:cNvSpPr>
            <a:spLocks noGrp="1"/>
          </p:cNvSpPr>
          <p:nvPr>
            <p:ph type="title"/>
          </p:nvPr>
        </p:nvSpPr>
        <p:spPr>
          <a:xfrm>
            <a:off x="6920214" y="1297516"/>
            <a:ext cx="2353788" cy="632883"/>
          </a:xfrm>
        </p:spPr>
        <p:txBody>
          <a:bodyPr>
            <a:normAutofit fontScale="90000"/>
          </a:bodyPr>
          <a:lstStyle/>
          <a:p>
            <a:endParaRPr lang="en-US" dirty="0"/>
          </a:p>
        </p:txBody>
      </p:sp>
      <p:pic>
        <p:nvPicPr>
          <p:cNvPr id="1026" name="Picture 2" descr="May be an image of one or more people and outdoors">
            <a:extLst>
              <a:ext uri="{FF2B5EF4-FFF2-40B4-BE49-F238E27FC236}">
                <a16:creationId xmlns:a16="http://schemas.microsoft.com/office/drawing/2014/main" id="{C2727682-8715-1D4A-8C96-B2C190B584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917" y="574712"/>
            <a:ext cx="5319639" cy="2997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outdoors">
            <a:extLst>
              <a:ext uri="{FF2B5EF4-FFF2-40B4-BE49-F238E27FC236}">
                <a16:creationId xmlns:a16="http://schemas.microsoft.com/office/drawing/2014/main" id="{FB403902-5FC2-AD46-8085-606504B2C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734" y="3416669"/>
            <a:ext cx="3795018"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1 person, child, standing and outdoors">
            <a:extLst>
              <a:ext uri="{FF2B5EF4-FFF2-40B4-BE49-F238E27FC236}">
                <a16:creationId xmlns:a16="http://schemas.microsoft.com/office/drawing/2014/main" id="{02A81B63-3380-3F4E-9067-696728214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556" y="639074"/>
            <a:ext cx="4179723" cy="2789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48D215-1072-4240-82EB-BABBD3F60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097" y="3324735"/>
            <a:ext cx="262175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dian Creek Plaza businesses seeing success">
            <a:extLst>
              <a:ext uri="{FF2B5EF4-FFF2-40B4-BE49-F238E27FC236}">
                <a16:creationId xmlns:a16="http://schemas.microsoft.com/office/drawing/2014/main" id="{805F780F-C353-1B43-A21D-9D9016AD8A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0854" y="5304526"/>
            <a:ext cx="2779702" cy="14492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o photo description available.">
            <a:extLst>
              <a:ext uri="{FF2B5EF4-FFF2-40B4-BE49-F238E27FC236}">
                <a16:creationId xmlns:a16="http://schemas.microsoft.com/office/drawing/2014/main" id="{0DC736B9-FCE5-2C4E-BBDC-07B5C12A8A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854" y="3416669"/>
            <a:ext cx="2621757" cy="196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0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7009-9DA6-CB40-BF68-D0DEAA10D296}"/>
              </a:ext>
            </a:extLst>
          </p:cNvPr>
          <p:cNvSpPr>
            <a:spLocks noGrp="1"/>
          </p:cNvSpPr>
          <p:nvPr>
            <p:ph type="title"/>
          </p:nvPr>
        </p:nvSpPr>
        <p:spPr>
          <a:xfrm>
            <a:off x="677334" y="1853943"/>
            <a:ext cx="8596668" cy="1320800"/>
          </a:xfrm>
        </p:spPr>
        <p:txBody>
          <a:bodyPr/>
          <a:lstStyle/>
          <a:p>
            <a:r>
              <a:rPr lang="en-US" dirty="0"/>
              <a:t>Where did we start?</a:t>
            </a:r>
          </a:p>
        </p:txBody>
      </p:sp>
      <p:sp>
        <p:nvSpPr>
          <p:cNvPr id="3" name="Content Placeholder 2">
            <a:extLst>
              <a:ext uri="{FF2B5EF4-FFF2-40B4-BE49-F238E27FC236}">
                <a16:creationId xmlns:a16="http://schemas.microsoft.com/office/drawing/2014/main" id="{FC46FAC4-9C03-6446-AC20-E4F173C4E015}"/>
              </a:ext>
            </a:extLst>
          </p:cNvPr>
          <p:cNvSpPr>
            <a:spLocks noGrp="1"/>
          </p:cNvSpPr>
          <p:nvPr>
            <p:ph idx="1"/>
          </p:nvPr>
        </p:nvSpPr>
        <p:spPr>
          <a:xfrm>
            <a:off x="677334" y="2819272"/>
            <a:ext cx="8596668" cy="752732"/>
          </a:xfrm>
        </p:spPr>
        <p:txBody>
          <a:bodyPr>
            <a:normAutofit/>
          </a:bodyPr>
          <a:lstStyle/>
          <a:p>
            <a:pPr marL="0" indent="0">
              <a:buNone/>
            </a:pPr>
            <a:r>
              <a:rPr lang="en-US" sz="3200" dirty="0"/>
              <a:t>Well…</a:t>
            </a:r>
          </a:p>
        </p:txBody>
      </p:sp>
      <p:pic>
        <p:nvPicPr>
          <p:cNvPr id="4" name="image1.jpeg">
            <a:extLst>
              <a:ext uri="{FF2B5EF4-FFF2-40B4-BE49-F238E27FC236}">
                <a16:creationId xmlns:a16="http://schemas.microsoft.com/office/drawing/2014/main" id="{809F1BDE-717D-0542-AAEB-604868CEB958}"/>
              </a:ext>
            </a:extLst>
          </p:cNvPr>
          <p:cNvPicPr/>
          <p:nvPr/>
        </p:nvPicPr>
        <p:blipFill>
          <a:blip r:embed="rId2" cstate="print"/>
          <a:stretch>
            <a:fillRect/>
          </a:stretch>
        </p:blipFill>
        <p:spPr>
          <a:xfrm>
            <a:off x="10717619" y="5396637"/>
            <a:ext cx="1289020" cy="1289449"/>
          </a:xfrm>
          <a:prstGeom prst="rect">
            <a:avLst/>
          </a:prstGeom>
        </p:spPr>
      </p:pic>
      <p:sp>
        <p:nvSpPr>
          <p:cNvPr id="5" name="Title 1">
            <a:extLst>
              <a:ext uri="{FF2B5EF4-FFF2-40B4-BE49-F238E27FC236}">
                <a16:creationId xmlns:a16="http://schemas.microsoft.com/office/drawing/2014/main" id="{CB05CEAB-89AF-1648-80C4-C540086F4FCE}"/>
              </a:ext>
            </a:extLst>
          </p:cNvPr>
          <p:cNvSpPr txBox="1">
            <a:spLocks/>
          </p:cNvSpPr>
          <p:nvPr/>
        </p:nvSpPr>
        <p:spPr>
          <a:xfrm>
            <a:off x="677334" y="377090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Where are we now?</a:t>
            </a:r>
          </a:p>
        </p:txBody>
      </p:sp>
      <p:sp>
        <p:nvSpPr>
          <p:cNvPr id="6" name="Content Placeholder 2">
            <a:extLst>
              <a:ext uri="{FF2B5EF4-FFF2-40B4-BE49-F238E27FC236}">
                <a16:creationId xmlns:a16="http://schemas.microsoft.com/office/drawing/2014/main" id="{077232B0-0A9A-864C-9960-84A9EEBB213B}"/>
              </a:ext>
            </a:extLst>
          </p:cNvPr>
          <p:cNvSpPr txBox="1">
            <a:spLocks/>
          </p:cNvSpPr>
          <p:nvPr/>
        </p:nvSpPr>
        <p:spPr>
          <a:xfrm>
            <a:off x="677334" y="4643905"/>
            <a:ext cx="8596668" cy="7527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t>Well…</a:t>
            </a:r>
          </a:p>
        </p:txBody>
      </p:sp>
      <p:sp>
        <p:nvSpPr>
          <p:cNvPr id="7" name="TextBox 6">
            <a:extLst>
              <a:ext uri="{FF2B5EF4-FFF2-40B4-BE49-F238E27FC236}">
                <a16:creationId xmlns:a16="http://schemas.microsoft.com/office/drawing/2014/main" id="{5B94BB8E-77A5-CC4F-B6B7-22BDDFC057F3}"/>
              </a:ext>
            </a:extLst>
          </p:cNvPr>
          <p:cNvSpPr txBox="1"/>
          <p:nvPr/>
        </p:nvSpPr>
        <p:spPr>
          <a:xfrm>
            <a:off x="2489643" y="663393"/>
            <a:ext cx="4972050" cy="707886"/>
          </a:xfrm>
          <a:prstGeom prst="rect">
            <a:avLst/>
          </a:prstGeom>
          <a:noFill/>
        </p:spPr>
        <p:txBody>
          <a:bodyPr wrap="square" rtlCol="0">
            <a:spAutoFit/>
          </a:bodyPr>
          <a:lstStyle/>
          <a:p>
            <a:r>
              <a:rPr lang="en-US" sz="4000" dirty="0"/>
              <a:t>INTERNAL CAPACITY</a:t>
            </a:r>
          </a:p>
        </p:txBody>
      </p:sp>
    </p:spTree>
    <p:extLst>
      <p:ext uri="{BB962C8B-B14F-4D97-AF65-F5344CB8AC3E}">
        <p14:creationId xmlns:p14="http://schemas.microsoft.com/office/powerpoint/2010/main" val="115918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What’s a good plan?</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Subrecipient application</a:t>
            </a:r>
          </a:p>
          <a:p>
            <a:r>
              <a:rPr lang="en-US" sz="3000" b="1" dirty="0"/>
              <a:t>Risk analysis</a:t>
            </a:r>
          </a:p>
          <a:p>
            <a:r>
              <a:rPr lang="en-US" sz="3000" b="1" dirty="0"/>
              <a:t>Subrecipient agreement</a:t>
            </a:r>
          </a:p>
          <a:p>
            <a:r>
              <a:rPr lang="en-US" sz="3000" b="1" dirty="0"/>
              <a:t>File checklist</a:t>
            </a:r>
          </a:p>
          <a:p>
            <a:r>
              <a:rPr lang="en-US" sz="3000" b="1" dirty="0"/>
              <a:t>Monitoring and oversight</a:t>
            </a:r>
          </a:p>
          <a:p>
            <a:r>
              <a:rPr lang="en-US" sz="3000" b="1" dirty="0"/>
              <a:t>Resources</a:t>
            </a:r>
          </a:p>
          <a:p>
            <a:r>
              <a:rPr lang="en-US" sz="3000" b="1" dirty="0"/>
              <a:t>More thoughts. . . </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77946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Subrecipient Application</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Organization for administrative Systems and financial management systems</a:t>
            </a:r>
          </a:p>
          <a:p>
            <a:r>
              <a:rPr lang="en-US" sz="3000" b="1" dirty="0"/>
              <a:t>Timeline and deliverable</a:t>
            </a:r>
          </a:p>
          <a:p>
            <a:r>
              <a:rPr lang="en-US" sz="3000" b="1" dirty="0"/>
              <a:t>Project objectives</a:t>
            </a:r>
          </a:p>
          <a:p>
            <a:r>
              <a:rPr lang="en-US" sz="3000" b="1" dirty="0"/>
              <a:t>Statement of work</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83736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Risk Analysis</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Beginning of program year, before contract is signed</a:t>
            </a:r>
          </a:p>
          <a:p>
            <a:pPr marL="0" indent="0">
              <a:buNone/>
            </a:pPr>
            <a:endParaRPr lang="en-US" sz="3000" b="1" dirty="0"/>
          </a:p>
          <a:p>
            <a:r>
              <a:rPr lang="en-US" sz="3000" b="1" dirty="0"/>
              <a:t>End of program year to determine</a:t>
            </a:r>
          </a:p>
          <a:p>
            <a:pPr marL="971550" lvl="1" indent="-514350">
              <a:buFont typeface="+mj-lt"/>
              <a:buAutoNum type="arabicPeriod"/>
            </a:pPr>
            <a:r>
              <a:rPr lang="en-US" sz="2800" b="1" dirty="0"/>
              <a:t>What type of annual monitoring is required</a:t>
            </a:r>
          </a:p>
          <a:p>
            <a:pPr marL="971550" lvl="1" indent="-514350">
              <a:buFont typeface="+mj-lt"/>
              <a:buAutoNum type="arabicPeriod"/>
            </a:pPr>
            <a:r>
              <a:rPr lang="en-US" sz="2800" b="1" dirty="0"/>
              <a:t>Whether organization can reapply for future funding</a:t>
            </a:r>
          </a:p>
          <a:p>
            <a:pPr marL="57150" indent="0">
              <a:buNone/>
            </a:pPr>
            <a:endParaRPr lang="en-US" sz="3000" b="1" dirty="0"/>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96263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CA2-096B-2246-B351-D1A147A544A4}"/>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9A0E7D60-F34F-1F46-8B75-D23697ED7430}"/>
              </a:ext>
            </a:extLst>
          </p:cNvPr>
          <p:cNvSpPr>
            <a:spLocks noGrp="1"/>
          </p:cNvSpPr>
          <p:nvPr>
            <p:ph sz="half" idx="1"/>
          </p:nvPr>
        </p:nvSpPr>
        <p:spPr>
          <a:xfrm>
            <a:off x="762000" y="1638300"/>
            <a:ext cx="9050079" cy="4773465"/>
          </a:xfrm>
        </p:spPr>
        <p:txBody>
          <a:bodyPr>
            <a:normAutofit/>
          </a:bodyPr>
          <a:lstStyle/>
          <a:p>
            <a:r>
              <a:rPr lang="en-US" sz="3000" b="1" dirty="0"/>
              <a:t>Critical component of the subrecipient agreement</a:t>
            </a:r>
          </a:p>
          <a:p>
            <a:r>
              <a:rPr lang="en-US" sz="3000" dirty="0"/>
              <a:t>Scope of work includes national objective, eligible activity, goal outcome indicator, staffing, monitoring, reporting, closeout, schedule/timeline, detailed budget, primary contact, etc.</a:t>
            </a:r>
            <a:endParaRPr lang="en-US" sz="3000" b="1" dirty="0"/>
          </a:p>
          <a:p>
            <a:r>
              <a:rPr lang="en-US" sz="3000" b="1" dirty="0"/>
              <a:t>Detailed and specific  </a:t>
            </a:r>
          </a:p>
          <a:p>
            <a:r>
              <a:rPr lang="en-US" sz="3000" b="1" dirty="0"/>
              <a:t>Tool for monitoring and gauging success</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4340920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{5A250313-339A-BE4D-AB7D-5747477932E7}tf10001060</Template>
  <TotalTime>2887</TotalTime>
  <Words>1610</Words>
  <Application>Microsoft Macintosh PowerPoint</Application>
  <PresentationFormat>Widescreen</PresentationFormat>
  <Paragraphs>154</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Increasing Grantee and Subrecipient Capacity: Opportunities and Challenges</vt:lpstr>
      <vt:lpstr>Background</vt:lpstr>
      <vt:lpstr>PowerPoint Presentation</vt:lpstr>
      <vt:lpstr>PowerPoint Presentation</vt:lpstr>
      <vt:lpstr>Where did we start?</vt:lpstr>
      <vt:lpstr>What’s a good plan?</vt:lpstr>
      <vt:lpstr>Subrecipient Application</vt:lpstr>
      <vt:lpstr>Risk Analysis</vt:lpstr>
      <vt:lpstr>Scope of Work</vt:lpstr>
      <vt:lpstr>File Checklist</vt:lpstr>
      <vt:lpstr>Monitoring and Oversight</vt:lpstr>
      <vt:lpstr>Resources</vt:lpstr>
      <vt:lpstr>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VDHSC</dc:title>
  <dc:creator>Heather Laird</dc:creator>
  <cp:lastModifiedBy>Elizabeth McNannay</cp:lastModifiedBy>
  <cp:revision>55</cp:revision>
  <dcterms:created xsi:type="dcterms:W3CDTF">2019-07-15T18:28:19Z</dcterms:created>
  <dcterms:modified xsi:type="dcterms:W3CDTF">2021-06-18T05:16:09Z</dcterms:modified>
</cp:coreProperties>
</file>